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64" r:id="rId3"/>
    <p:sldId id="265" r:id="rId4"/>
    <p:sldId id="266" r:id="rId5"/>
    <p:sldId id="282" r:id="rId6"/>
    <p:sldId id="270" r:id="rId7"/>
    <p:sldId id="267" r:id="rId8"/>
    <p:sldId id="275" r:id="rId9"/>
    <p:sldId id="285" r:id="rId10"/>
    <p:sldId id="286" r:id="rId11"/>
    <p:sldId id="287" r:id="rId12"/>
    <p:sldId id="288" r:id="rId13"/>
    <p:sldId id="289" r:id="rId14"/>
    <p:sldId id="273" r:id="rId15"/>
    <p:sldId id="274" r:id="rId16"/>
    <p:sldId id="276" r:id="rId17"/>
    <p:sldId id="290" r:id="rId18"/>
    <p:sldId id="292" r:id="rId19"/>
    <p:sldId id="284" r:id="rId20"/>
    <p:sldId id="279" r:id="rId21"/>
  </p:sldIdLst>
  <p:sldSz cx="12192000" cy="6858000"/>
  <p:notesSz cx="6858000" cy="9144000"/>
  <p:custShowLst>
    <p:custShow name="自定义放映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40937D"/>
    <a:srgbClr val="002060"/>
    <a:srgbClr val="E2E3E5"/>
    <a:srgbClr val="E7E8EB"/>
    <a:srgbClr val="D4D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352;&#30410;&#36798;\Documents\03_Project%20Experience\01_&#27605;&#19994;&#35774;&#35745;\&#24377;&#20024;&#23556;&#20987;&#36317;&#31163;&#19982;&#20208;&#35282;&#30340;&#20851;&#3199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Pwm/int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02060"/>
                </a:solidFill>
                <a:prstDash val="sysDash"/>
              </a:ln>
              <a:effectLst/>
            </c:spPr>
            <c:trendlineType val="linear"/>
            <c:forward val="5.000000000000001E-2"/>
            <c:backward val="5.000000000000001E-2"/>
            <c:dispRSqr val="0"/>
            <c:dispEq val="1"/>
            <c:trendlineLbl>
              <c:layout>
                <c:manualLayout>
                  <c:x val="5.5239475991631148E-2"/>
                  <c:y val="-0.1982397112506138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</c:trendlineLbl>
          </c:trendline>
          <c:xVal>
            <c:numRef>
              <c:f>Sheet1!$B$6:$V$6</c:f>
              <c:numCache>
                <c:formatCode>0.00_ </c:formatCode>
                <c:ptCount val="21"/>
                <c:pt idx="0">
                  <c:v>2</c:v>
                </c:pt>
                <c:pt idx="1">
                  <c:v>2.0499999999999998</c:v>
                </c:pt>
                <c:pt idx="2">
                  <c:v>2.1</c:v>
                </c:pt>
                <c:pt idx="3">
                  <c:v>2.15</c:v>
                </c:pt>
                <c:pt idx="4">
                  <c:v>2.2000000000000002</c:v>
                </c:pt>
                <c:pt idx="5">
                  <c:v>2.25</c:v>
                </c:pt>
                <c:pt idx="6">
                  <c:v>2.2999999999999998</c:v>
                </c:pt>
                <c:pt idx="7">
                  <c:v>2.35</c:v>
                </c:pt>
                <c:pt idx="8">
                  <c:v>2.4</c:v>
                </c:pt>
                <c:pt idx="9">
                  <c:v>2.4500000000000002</c:v>
                </c:pt>
                <c:pt idx="10">
                  <c:v>2.5</c:v>
                </c:pt>
                <c:pt idx="11">
                  <c:v>2.5499999999999998</c:v>
                </c:pt>
                <c:pt idx="12">
                  <c:v>2.6</c:v>
                </c:pt>
                <c:pt idx="13">
                  <c:v>2.65</c:v>
                </c:pt>
                <c:pt idx="14">
                  <c:v>2.7</c:v>
                </c:pt>
                <c:pt idx="15">
                  <c:v>2.75</c:v>
                </c:pt>
                <c:pt idx="16">
                  <c:v>2.8</c:v>
                </c:pt>
                <c:pt idx="17">
                  <c:v>2.85</c:v>
                </c:pt>
                <c:pt idx="18">
                  <c:v>2.9</c:v>
                </c:pt>
                <c:pt idx="19">
                  <c:v>2.95</c:v>
                </c:pt>
                <c:pt idx="20">
                  <c:v>3</c:v>
                </c:pt>
              </c:numCache>
            </c:numRef>
          </c:xVal>
          <c:yVal>
            <c:numRef>
              <c:f>Sheet1!$B$7:$V$7</c:f>
              <c:numCache>
                <c:formatCode>General</c:formatCode>
                <c:ptCount val="21"/>
                <c:pt idx="0">
                  <c:v>1480</c:v>
                </c:pt>
                <c:pt idx="1">
                  <c:v>1480</c:v>
                </c:pt>
                <c:pt idx="2">
                  <c:v>1450</c:v>
                </c:pt>
                <c:pt idx="3">
                  <c:v>1448</c:v>
                </c:pt>
                <c:pt idx="4">
                  <c:v>1440</c:v>
                </c:pt>
                <c:pt idx="5">
                  <c:v>1425</c:v>
                </c:pt>
                <c:pt idx="6">
                  <c:v>1420</c:v>
                </c:pt>
                <c:pt idx="7">
                  <c:v>1400</c:v>
                </c:pt>
                <c:pt idx="8">
                  <c:v>1390</c:v>
                </c:pt>
                <c:pt idx="9">
                  <c:v>1380</c:v>
                </c:pt>
                <c:pt idx="10">
                  <c:v>1365</c:v>
                </c:pt>
                <c:pt idx="11">
                  <c:v>1360</c:v>
                </c:pt>
                <c:pt idx="12">
                  <c:v>1350</c:v>
                </c:pt>
                <c:pt idx="13">
                  <c:v>1340</c:v>
                </c:pt>
                <c:pt idx="14">
                  <c:v>1300</c:v>
                </c:pt>
                <c:pt idx="15">
                  <c:v>1260</c:v>
                </c:pt>
                <c:pt idx="16">
                  <c:v>1250</c:v>
                </c:pt>
                <c:pt idx="17">
                  <c:v>1230</c:v>
                </c:pt>
                <c:pt idx="18">
                  <c:v>1180</c:v>
                </c:pt>
                <c:pt idx="19">
                  <c:v>1170</c:v>
                </c:pt>
                <c:pt idx="20">
                  <c:v>1160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0F-2D4F-9B5A-3D79BE756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2470816"/>
        <c:axId val="-2112466464"/>
      </c:scatterChart>
      <c:scatterChart>
        <c:scatterStyle val="lineMarker"/>
        <c:varyColors val="0"/>
        <c:ser>
          <c:idx val="1"/>
          <c:order val="1"/>
          <c:tx>
            <c:strRef>
              <c:f>Sheet1!$A$8</c:f>
              <c:strCache>
                <c:ptCount val="1"/>
                <c:pt idx="0">
                  <c:v>仰角α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Sheet1!$B$6:$V$6</c:f>
              <c:numCache>
                <c:formatCode>0.00_ </c:formatCode>
                <c:ptCount val="21"/>
                <c:pt idx="0">
                  <c:v>2</c:v>
                </c:pt>
                <c:pt idx="1">
                  <c:v>2.0499999999999998</c:v>
                </c:pt>
                <c:pt idx="2">
                  <c:v>2.1</c:v>
                </c:pt>
                <c:pt idx="3">
                  <c:v>2.15</c:v>
                </c:pt>
                <c:pt idx="4">
                  <c:v>2.2000000000000002</c:v>
                </c:pt>
                <c:pt idx="5">
                  <c:v>2.25</c:v>
                </c:pt>
                <c:pt idx="6">
                  <c:v>2.2999999999999998</c:v>
                </c:pt>
                <c:pt idx="7">
                  <c:v>2.35</c:v>
                </c:pt>
                <c:pt idx="8">
                  <c:v>2.4</c:v>
                </c:pt>
                <c:pt idx="9">
                  <c:v>2.4500000000000002</c:v>
                </c:pt>
                <c:pt idx="10">
                  <c:v>2.5</c:v>
                </c:pt>
                <c:pt idx="11">
                  <c:v>2.5499999999999998</c:v>
                </c:pt>
                <c:pt idx="12">
                  <c:v>2.6</c:v>
                </c:pt>
                <c:pt idx="13">
                  <c:v>2.65</c:v>
                </c:pt>
                <c:pt idx="14">
                  <c:v>2.7</c:v>
                </c:pt>
                <c:pt idx="15">
                  <c:v>2.75</c:v>
                </c:pt>
                <c:pt idx="16">
                  <c:v>2.8</c:v>
                </c:pt>
                <c:pt idx="17">
                  <c:v>2.85</c:v>
                </c:pt>
                <c:pt idx="18">
                  <c:v>2.9</c:v>
                </c:pt>
                <c:pt idx="19">
                  <c:v>2.95</c:v>
                </c:pt>
                <c:pt idx="20">
                  <c:v>3</c:v>
                </c:pt>
              </c:numCache>
            </c:numRef>
          </c:xVal>
          <c:yVal>
            <c:numRef>
              <c:f>Sheet1!$B$8:$V$8</c:f>
              <c:numCache>
                <c:formatCode>0.0000_ </c:formatCode>
                <c:ptCount val="21"/>
                <c:pt idx="0">
                  <c:v>23.286805999999999</c:v>
                </c:pt>
                <c:pt idx="1">
                  <c:v>23.904748000000001</c:v>
                </c:pt>
                <c:pt idx="2">
                  <c:v>24.525658</c:v>
                </c:pt>
                <c:pt idx="3">
                  <c:v>25.149653000000001</c:v>
                </c:pt>
                <c:pt idx="4">
                  <c:v>25.776855999999999</c:v>
                </c:pt>
                <c:pt idx="5">
                  <c:v>26.407392000000002</c:v>
                </c:pt>
                <c:pt idx="6">
                  <c:v>27.041394</c:v>
                </c:pt>
                <c:pt idx="7">
                  <c:v>27.678996000000001</c:v>
                </c:pt>
                <c:pt idx="8">
                  <c:v>28.320343000000001</c:v>
                </c:pt>
                <c:pt idx="9">
                  <c:v>28.965582000000001</c:v>
                </c:pt>
                <c:pt idx="10">
                  <c:v>29.614868999999999</c:v>
                </c:pt>
                <c:pt idx="11">
                  <c:v>30.268364999999999</c:v>
                </c:pt>
                <c:pt idx="12">
                  <c:v>30.926241000000001</c:v>
                </c:pt>
                <c:pt idx="13">
                  <c:v>31.588674999999999</c:v>
                </c:pt>
                <c:pt idx="14">
                  <c:v>32.255851999999997</c:v>
                </c:pt>
                <c:pt idx="15">
                  <c:v>32.927968999999997</c:v>
                </c:pt>
                <c:pt idx="16">
                  <c:v>33.605231000000003</c:v>
                </c:pt>
                <c:pt idx="17">
                  <c:v>34.287855999999998</c:v>
                </c:pt>
                <c:pt idx="18">
                  <c:v>34.976072000000002</c:v>
                </c:pt>
                <c:pt idx="19">
                  <c:v>35.670121000000002</c:v>
                </c:pt>
                <c:pt idx="20">
                  <c:v>36.370258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0F-2D4F-9B5A-3D79BE756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2469728"/>
        <c:axId val="-2112463200"/>
      </c:scatterChart>
      <c:valAx>
        <c:axId val="-2112470816"/>
        <c:scaling>
          <c:orientation val="minMax"/>
          <c:max val="3.1"/>
          <c:min val="1.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射程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/m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-2112466464"/>
        <c:crosses val="autoZero"/>
        <c:crossBetween val="midCat"/>
        <c:majorUnit val="0.1"/>
      </c:valAx>
      <c:valAx>
        <c:axId val="-2112466464"/>
        <c:scaling>
          <c:orientation val="minMax"/>
          <c:min val="1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PWM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参数设定值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-2112470816"/>
        <c:crosses val="autoZero"/>
        <c:crossBetween val="midCat"/>
      </c:valAx>
      <c:valAx>
        <c:axId val="-2112463200"/>
        <c:scaling>
          <c:orientation val="minMax"/>
          <c:min val="2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仰角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α/°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.000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-2112469728"/>
        <c:crosses val="max"/>
        <c:crossBetween val="midCat"/>
      </c:valAx>
      <c:valAx>
        <c:axId val="-2112469728"/>
        <c:scaling>
          <c:orientation val="minMax"/>
        </c:scaling>
        <c:delete val="1"/>
        <c:axPos val="b"/>
        <c:numFmt formatCode="0.00_ " sourceLinked="1"/>
        <c:majorTickMark val="out"/>
        <c:minorTickMark val="none"/>
        <c:tickLblPos val="nextTo"/>
        <c:crossAx val="-2112463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27849777322487396"/>
          <c:y val="0.90783798288971362"/>
          <c:w val="0.38126227330734713"/>
          <c:h val="6.1268022130560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F2311-A400-41CB-8BBC-51059F87CF0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2085-7705-48BA-8C51-CEE6831F0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6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2085-7705-48BA-8C51-CEE6831F00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9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本设计因涵盖电磁学、电子测量、智能系统、图像处理、控制算法等诸多技术，需要考虑机械结构的稳定性、各传感器和控制器的选择、电子电路设计及控制算法的软件实现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2085-7705-48BA-8C51-CEE6831F00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7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2085-7705-48BA-8C51-CEE6831F00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9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AF132-2488-4EB2-B294-E266ED87AD9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6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请老师同学，批评指正！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2085-7705-48BA-8C51-CEE6831F00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1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42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89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2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36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1522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24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5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07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9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7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32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45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4ADE4-5625-48C6-B131-2E47D699E34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48A3F-CAE6-409E-BD94-7AA8F06B3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54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emf"/><Relationship Id="rId7" Type="http://schemas.openxmlformats.org/officeDocument/2006/relationships/image" Target="../media/image26.png"/><Relationship Id="rId12" Type="http://schemas.openxmlformats.org/officeDocument/2006/relationships/image" Target="../media/image19.emf"/><Relationship Id="rId2" Type="http://schemas.openxmlformats.org/officeDocument/2006/relationships/package" Target="../embeddings/Microsoft_Visio_Drawing3.vsdx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Visio_Drawing4.vsd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5.vsd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4"/>
          <p:cNvSpPr/>
          <p:nvPr/>
        </p:nvSpPr>
        <p:spPr bwMode="auto">
          <a:xfrm>
            <a:off x="2524126" y="3679826"/>
            <a:ext cx="7154863" cy="3263900"/>
          </a:xfrm>
          <a:custGeom>
            <a:avLst/>
            <a:gdLst>
              <a:gd name="T0" fmla="*/ 3575956 w 7155602"/>
              <a:gd name="T1" fmla="*/ 0 h 3263874"/>
              <a:gd name="T2" fmla="*/ 7150044 w 7155602"/>
              <a:gd name="T3" fmla="*/ 3227110 h 3263874"/>
              <a:gd name="T4" fmla="*/ 7151907 w 7155602"/>
              <a:gd name="T5" fmla="*/ 3264004 h 3263874"/>
              <a:gd name="T6" fmla="*/ 0 w 7155602"/>
              <a:gd name="T7" fmla="*/ 3264004 h 3263874"/>
              <a:gd name="T8" fmla="*/ 1863 w 7155602"/>
              <a:gd name="T9" fmla="*/ 3227110 h 3263874"/>
              <a:gd name="T10" fmla="*/ 3575956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5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054476"/>
            <a:ext cx="6534151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21"/>
          <p:cNvGrpSpPr/>
          <p:nvPr/>
        </p:nvGrpSpPr>
        <p:grpSpPr bwMode="auto">
          <a:xfrm>
            <a:off x="8543925" y="4540250"/>
            <a:ext cx="566739" cy="604839"/>
            <a:chOff x="0" y="0"/>
            <a:chExt cx="1579866" cy="1685211"/>
          </a:xfrm>
        </p:grpSpPr>
        <p:grpSp>
          <p:nvGrpSpPr>
            <p:cNvPr id="7" name="组合 16"/>
            <p:cNvGrpSpPr/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2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组合 17"/>
            <p:cNvGrpSpPr/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9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" name="组合 22"/>
          <p:cNvGrpSpPr/>
          <p:nvPr/>
        </p:nvGrpSpPr>
        <p:grpSpPr bwMode="auto">
          <a:xfrm>
            <a:off x="2678114" y="5781677"/>
            <a:ext cx="201612" cy="214313"/>
            <a:chOff x="0" y="0"/>
            <a:chExt cx="1579866" cy="1685211"/>
          </a:xfrm>
        </p:grpSpPr>
        <p:grpSp>
          <p:nvGrpSpPr>
            <p:cNvPr id="16" name="组合 23"/>
            <p:cNvGrpSpPr/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1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组合 24"/>
            <p:cNvGrpSpPr/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8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4" name="文本框 35"/>
          <p:cNvSpPr txBox="1">
            <a:spLocks noChangeArrowheads="1"/>
          </p:cNvSpPr>
          <p:nvPr/>
        </p:nvSpPr>
        <p:spPr bwMode="auto">
          <a:xfrm>
            <a:off x="1873954" y="1652445"/>
            <a:ext cx="90085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基于机器视觉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模拟电磁曲射炮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grpSp>
        <p:nvGrpSpPr>
          <p:cNvPr id="26" name="组合 38"/>
          <p:cNvGrpSpPr/>
          <p:nvPr/>
        </p:nvGrpSpPr>
        <p:grpSpPr bwMode="auto">
          <a:xfrm>
            <a:off x="9002714" y="4083051"/>
            <a:ext cx="201612" cy="215900"/>
            <a:chOff x="0" y="0"/>
            <a:chExt cx="1579866" cy="1685211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2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" name="组合 40"/>
            <p:cNvGrpSpPr/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9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35" name="直接连接符 48"/>
          <p:cNvCxnSpPr>
            <a:cxnSpLocks noChangeShapeType="1"/>
          </p:cNvCxnSpPr>
          <p:nvPr/>
        </p:nvCxnSpPr>
        <p:spPr bwMode="auto">
          <a:xfrm>
            <a:off x="4391025" y="4530725"/>
            <a:ext cx="806451" cy="806451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49"/>
          <p:cNvCxnSpPr>
            <a:cxnSpLocks noChangeShapeType="1"/>
          </p:cNvCxnSpPr>
          <p:nvPr/>
        </p:nvCxnSpPr>
        <p:spPr bwMode="auto">
          <a:xfrm flipV="1">
            <a:off x="3460751" y="5337175"/>
            <a:ext cx="1736725" cy="876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52"/>
          <p:cNvCxnSpPr>
            <a:cxnSpLocks noChangeShapeType="1"/>
          </p:cNvCxnSpPr>
          <p:nvPr/>
        </p:nvCxnSpPr>
        <p:spPr bwMode="auto">
          <a:xfrm flipV="1">
            <a:off x="4170363" y="5337177"/>
            <a:ext cx="1027112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55"/>
          <p:cNvCxnSpPr>
            <a:cxnSpLocks noChangeShapeType="1"/>
          </p:cNvCxnSpPr>
          <p:nvPr/>
        </p:nvCxnSpPr>
        <p:spPr bwMode="auto">
          <a:xfrm>
            <a:off x="5059364" y="4537075"/>
            <a:ext cx="136525" cy="8001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58"/>
          <p:cNvCxnSpPr>
            <a:cxnSpLocks noChangeShapeType="1"/>
          </p:cNvCxnSpPr>
          <p:nvPr/>
        </p:nvCxnSpPr>
        <p:spPr bwMode="auto">
          <a:xfrm>
            <a:off x="5199063" y="5337177"/>
            <a:ext cx="876300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61"/>
          <p:cNvCxnSpPr>
            <a:cxnSpLocks noChangeShapeType="1"/>
          </p:cNvCxnSpPr>
          <p:nvPr/>
        </p:nvCxnSpPr>
        <p:spPr bwMode="auto">
          <a:xfrm flipH="1">
            <a:off x="8315326" y="6389688"/>
            <a:ext cx="161925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65"/>
          <p:cNvCxnSpPr>
            <a:cxnSpLocks noChangeShapeType="1"/>
          </p:cNvCxnSpPr>
          <p:nvPr/>
        </p:nvCxnSpPr>
        <p:spPr bwMode="auto">
          <a:xfrm flipH="1">
            <a:off x="3473451" y="4537075"/>
            <a:ext cx="914400" cy="16764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68"/>
          <p:cNvCxnSpPr>
            <a:cxnSpLocks noChangeShapeType="1"/>
          </p:cNvCxnSpPr>
          <p:nvPr/>
        </p:nvCxnSpPr>
        <p:spPr bwMode="auto">
          <a:xfrm flipH="1" flipV="1">
            <a:off x="3470277" y="6213476"/>
            <a:ext cx="696913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71"/>
          <p:cNvCxnSpPr>
            <a:cxnSpLocks noChangeShapeType="1"/>
          </p:cNvCxnSpPr>
          <p:nvPr/>
        </p:nvCxnSpPr>
        <p:spPr bwMode="auto">
          <a:xfrm>
            <a:off x="4392614" y="4537075"/>
            <a:ext cx="663575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椭圆 74"/>
          <p:cNvSpPr>
            <a:spLocks noChangeArrowheads="1"/>
          </p:cNvSpPr>
          <p:nvPr/>
        </p:nvSpPr>
        <p:spPr bwMode="auto">
          <a:xfrm>
            <a:off x="5168901" y="5311776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5" name="椭圆 75"/>
          <p:cNvSpPr>
            <a:spLocks noChangeArrowheads="1"/>
          </p:cNvSpPr>
          <p:nvPr/>
        </p:nvSpPr>
        <p:spPr bwMode="auto">
          <a:xfrm>
            <a:off x="5021263" y="4503738"/>
            <a:ext cx="68263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6" name="椭圆 76"/>
          <p:cNvSpPr>
            <a:spLocks noChangeArrowheads="1"/>
          </p:cNvSpPr>
          <p:nvPr/>
        </p:nvSpPr>
        <p:spPr bwMode="auto">
          <a:xfrm>
            <a:off x="3457576" y="6180139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7" name="椭圆 77"/>
          <p:cNvSpPr>
            <a:spLocks noChangeArrowheads="1"/>
          </p:cNvSpPr>
          <p:nvPr/>
        </p:nvSpPr>
        <p:spPr bwMode="auto">
          <a:xfrm>
            <a:off x="4143376" y="6824664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8" name="椭圆 78"/>
          <p:cNvSpPr>
            <a:spLocks noChangeArrowheads="1"/>
          </p:cNvSpPr>
          <p:nvPr/>
        </p:nvSpPr>
        <p:spPr bwMode="auto">
          <a:xfrm>
            <a:off x="4359276" y="4511677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cxnSp>
        <p:nvCxnSpPr>
          <p:cNvPr id="49" name="直接连接符 82"/>
          <p:cNvCxnSpPr>
            <a:cxnSpLocks noChangeShapeType="1"/>
          </p:cNvCxnSpPr>
          <p:nvPr/>
        </p:nvCxnSpPr>
        <p:spPr bwMode="auto">
          <a:xfrm flipH="1" flipV="1">
            <a:off x="8466138" y="6389688"/>
            <a:ext cx="449263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连接符 85"/>
          <p:cNvCxnSpPr>
            <a:cxnSpLocks noChangeShapeType="1"/>
          </p:cNvCxnSpPr>
          <p:nvPr/>
        </p:nvCxnSpPr>
        <p:spPr bwMode="auto">
          <a:xfrm flipV="1">
            <a:off x="8815388" y="6537326"/>
            <a:ext cx="9683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连接符 91"/>
          <p:cNvCxnSpPr>
            <a:cxnSpLocks noChangeShapeType="1"/>
          </p:cNvCxnSpPr>
          <p:nvPr/>
        </p:nvCxnSpPr>
        <p:spPr bwMode="auto">
          <a:xfrm flipH="1" flipV="1">
            <a:off x="8477249" y="6392865"/>
            <a:ext cx="312739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椭圆 99"/>
          <p:cNvSpPr>
            <a:spLocks noChangeArrowheads="1"/>
          </p:cNvSpPr>
          <p:nvPr/>
        </p:nvSpPr>
        <p:spPr bwMode="auto">
          <a:xfrm>
            <a:off x="8447089" y="6386513"/>
            <a:ext cx="68263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3" name="椭圆 100"/>
          <p:cNvSpPr>
            <a:spLocks noChangeArrowheads="1"/>
          </p:cNvSpPr>
          <p:nvPr/>
        </p:nvSpPr>
        <p:spPr bwMode="auto">
          <a:xfrm>
            <a:off x="8885239" y="6511926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6552" y="360287"/>
            <a:ext cx="436114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扬州大学设计报告</a:t>
            </a:r>
            <a:r>
              <a:rPr lang="zh-CN" altLang="en-US" kern="100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答辩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Engineering  Yangzhou University</a:t>
            </a:r>
            <a:endParaRPr lang="zh-CN" altLang="zh-CN" sz="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73612" y="5263926"/>
            <a:ext cx="3860006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指导老师：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学       生：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Charmve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学       号：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xxxxxx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4" y="294829"/>
            <a:ext cx="757637" cy="7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3089495" y="235647"/>
            <a:ext cx="2356273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电磁炮动力系统</a:t>
            </a: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61974" y="275226"/>
            <a:ext cx="242274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理论分析（一）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07022" y="-1"/>
            <a:ext cx="258951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440602"/>
              </p:ext>
            </p:extLst>
          </p:nvPr>
        </p:nvGraphicFramePr>
        <p:xfrm>
          <a:off x="7676444" y="327026"/>
          <a:ext cx="4086578" cy="277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24077" imgH="1305031" progId="Visio.Drawing.15">
                  <p:embed/>
                </p:oleObj>
              </mc:Choice>
              <mc:Fallback>
                <p:oleObj name="Visio" r:id="rId2" imgW="1924077" imgH="130503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6444" y="327026"/>
                        <a:ext cx="4086578" cy="27715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395" y="1385795"/>
                <a:ext cx="6096000" cy="1541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磁性材料磁化后受到的磁场力为：</a:t>
                </a: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f>
                          <m:f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𝑑𝐻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𝑑𝑥</m:t>
                            </m:r>
                          </m:den>
                        </m:f>
                      </m:e>
                    </m:nary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(2.1)</a:t>
                </a:r>
                <a:endPara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04800" indent="-304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是磁化强度，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为磁场强度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5" y="1385795"/>
                <a:ext cx="6096000" cy="1541704"/>
              </a:xfrm>
              <a:prstGeom prst="rect">
                <a:avLst/>
              </a:prstGeom>
              <a:blipFill rotWithShape="0">
                <a:blip r:embed="rId5"/>
                <a:stretch>
                  <a:fillRect l="-700" r="-800" b="-15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30395" y="3067288"/>
                <a:ext cx="6096000" cy="21173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弹丸的运动过程：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弹丸向磁场强度大的方向移动。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线圈中心处磁场强度最大，但其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过中点后，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故受力方向变反，阻碍前行。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5" y="3067288"/>
                <a:ext cx="6096000" cy="2117375"/>
              </a:xfrm>
              <a:prstGeom prst="rect">
                <a:avLst/>
              </a:prstGeom>
              <a:blipFill rotWithShape="0">
                <a:blip r:embed="rId6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04268" y="5842083"/>
                <a:ext cx="4722127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势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(2.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68" y="5842083"/>
                <a:ext cx="4722127" cy="6164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730395" y="5324453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弹丸在磁感线圈中获得的势能为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5128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61974" y="275226"/>
            <a:ext cx="264182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理论分析（二）</a:t>
            </a:r>
          </a:p>
        </p:txBody>
      </p:sp>
      <p:sp>
        <p:nvSpPr>
          <p:cNvPr id="38" name="矩形 37"/>
          <p:cNvSpPr/>
          <p:nvPr/>
        </p:nvSpPr>
        <p:spPr>
          <a:xfrm>
            <a:off x="3089495" y="235647"/>
            <a:ext cx="4970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弹丸斜抛运动数学模型建立与分析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756768" y="981155"/>
            <a:ext cx="721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以定标点为原点，中心轴由定标点向环形靶的方向为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轴方向，电磁炮所在竖直方向为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轴建立弹丸斜抛运动模型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39" name="图片 38"/>
          <p:cNvPicPr/>
          <p:nvPr/>
        </p:nvPicPr>
        <p:blipFill>
          <a:blip r:embed="rId2"/>
          <a:stretch>
            <a:fillRect/>
          </a:stretch>
        </p:blipFill>
        <p:spPr>
          <a:xfrm>
            <a:off x="3756769" y="2189289"/>
            <a:ext cx="6554400" cy="178261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4270022" y="3454172"/>
            <a:ext cx="6462855" cy="5413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4270022" y="1940565"/>
            <a:ext cx="0" cy="1567744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04331" y="16916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0363306" y="34914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x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815800" y="360492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20" name="弧形 19"/>
          <p:cNvSpPr/>
          <p:nvPr/>
        </p:nvSpPr>
        <p:spPr>
          <a:xfrm rot="2003262">
            <a:off x="4925622" y="2987938"/>
            <a:ext cx="127085" cy="127085"/>
          </a:xfrm>
          <a:prstGeom prst="arc">
            <a:avLst>
              <a:gd name="adj1" fmla="val 14141255"/>
              <a:gd name="adj2" fmla="val 6448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488423" y="2283545"/>
            <a:ext cx="1306776" cy="1133960"/>
            <a:chOff x="4488423" y="2283545"/>
            <a:chExt cx="1306776" cy="1133960"/>
          </a:xfrm>
        </p:grpSpPr>
        <p:cxnSp>
          <p:nvCxnSpPr>
            <p:cNvPr id="14" name="直接箭头连接符 13"/>
            <p:cNvCxnSpPr/>
            <p:nvPr/>
          </p:nvCxnSpPr>
          <p:spPr>
            <a:xfrm flipV="1">
              <a:off x="4815681" y="2550165"/>
              <a:ext cx="774700" cy="543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813300" y="3093759"/>
              <a:ext cx="792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4818062" y="2559689"/>
              <a:ext cx="0" cy="530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4488423" y="228846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solidFill>
                    <a:srgbClr val="5B9B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zh-CN" sz="1400" baseline="-25000" dirty="0" err="1">
                  <a:solidFill>
                    <a:srgbClr val="5B9B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1400" baseline="-25000" dirty="0">
                <a:solidFill>
                  <a:srgbClr val="5B9BD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274543" y="3109728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solidFill>
                    <a:srgbClr val="5B9B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zh-CN" sz="1400" baseline="-25000" dirty="0" err="1">
                  <a:solidFill>
                    <a:srgbClr val="5B9B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1400" baseline="-25000" dirty="0">
                <a:solidFill>
                  <a:srgbClr val="5B9BD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461453" y="2283545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zh-CN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012984" y="2793967"/>
              <a:ext cx="253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96361" y="4385195"/>
                <a:ext cx="5228163" cy="590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e>
                          </m:eqAr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(2.3)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61" y="4385195"/>
                <a:ext cx="5228163" cy="590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496361" y="5077727"/>
                <a:ext cx="5188536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</m:t>
                      </m:r>
                      <m:r>
                        <a:rPr lang="en-US" altLang="zh-CN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61" y="5077727"/>
                <a:ext cx="5188536" cy="661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496361" y="5841369"/>
                <a:ext cx="536711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动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          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      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(2.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5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61" y="5841369"/>
                <a:ext cx="5367110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72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07022" y="-1"/>
            <a:ext cx="258951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394" y="1171304"/>
                <a:ext cx="8337405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85750">
                  <a:lnSpc>
                    <a:spcPct val="130000"/>
                  </a:lnSpc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仰角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与射程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的关系式：</a:t>
                </a: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arcsi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den>
                        </m:f>
                      </m:e>
                    </m:func>
                    <m:r>
                      <a:rPr lang="zh-CN" altLang="en-US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(2.6)</a:t>
                </a:r>
                <a:endPara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04800" indent="-3048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是磁化强度，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为磁场强度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为线圈中的电流，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为线圈匝数，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zh-CN" altLang="en-US" sz="1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zh-CN" altLang="en-US" sz="1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为弹丸的体积，</a:t>
                </a:r>
                <a14:m>
                  <m:oMath xmlns:m="http://schemas.openxmlformats.org/officeDocument/2006/math">
                    <m:r>
                      <a:rPr lang="zh-CN" altLang="en-US" sz="1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为弹丸的质量，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为射程。</a:t>
                </a:r>
                <a:endPara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4" y="1171304"/>
                <a:ext cx="8337405" cy="1825500"/>
              </a:xfrm>
              <a:prstGeom prst="rect">
                <a:avLst/>
              </a:prstGeom>
              <a:blipFill rotWithShape="0">
                <a:blip r:embed="rId2"/>
                <a:stretch>
                  <a:fillRect l="-512" b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561974" y="275226"/>
            <a:ext cx="264182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理论分析（二）</a:t>
            </a:r>
          </a:p>
        </p:txBody>
      </p:sp>
      <p:sp>
        <p:nvSpPr>
          <p:cNvPr id="18" name="矩形 17"/>
          <p:cNvSpPr/>
          <p:nvPr/>
        </p:nvSpPr>
        <p:spPr>
          <a:xfrm>
            <a:off x="3089495" y="235647"/>
            <a:ext cx="4970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弹丸斜抛运动数学模型建立与分析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0394" y="3398040"/>
                <a:ext cx="4530228" cy="1486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𝐼𝑁</m:t>
                        </m:r>
                      </m:den>
                    </m:f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，故仰角转化为角度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180</m:t>
                            </m:r>
                          </m:num>
                          <m:den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arcsin</m:t>
                        </m:r>
                      </m:fName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func>
                    <m:r>
                      <a:rPr lang="en-US" altLang="zh-CN" sz="2400" i="1" kern="100">
                        <a:latin typeface="Cambria Math" panose="02040503050406030204" pitchFamily="18" charset="0"/>
                        <a:cs typeface="MS Mincho" panose="02020609040205080304" pitchFamily="49" charset="-128"/>
                      </a:rPr>
                      <m:t>∗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(2.7)</a:t>
                </a:r>
                <a:endPara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4" y="3398040"/>
                <a:ext cx="4530228" cy="1486112"/>
              </a:xfrm>
              <a:prstGeom prst="rect">
                <a:avLst/>
              </a:prstGeom>
              <a:blipFill rotWithShape="0">
                <a:blip r:embed="rId3"/>
                <a:stretch>
                  <a:fillRect l="-1211" r="-1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0394" y="5338703"/>
                <a:ext cx="4631781" cy="12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arcsin</m:t>
                                </m:r>
                              </m:fName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func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𝑃𝑊𝑀𝐶𝐶𝐴𝑃</m:t>
                            </m:r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=1500+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num>
                              <m:den>
                                <m:r>
                                  <a:rPr lang="zh-CN" alt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(2.8)</a:t>
                </a:r>
                <a:endPara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4" y="5338703"/>
                <a:ext cx="4631781" cy="1253613"/>
              </a:xfrm>
              <a:prstGeom prst="rect">
                <a:avLst/>
              </a:prstGeom>
              <a:blipFill rotWithShape="0">
                <a:blip r:embed="rId4"/>
                <a:stretch>
                  <a:fillRect r="-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695094510"/>
              </p:ext>
            </p:extLst>
          </p:nvPr>
        </p:nvGraphicFramePr>
        <p:xfrm>
          <a:off x="5880100" y="2894738"/>
          <a:ext cx="6092825" cy="3534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/>
          <p:cNvSpPr/>
          <p:nvPr/>
        </p:nvSpPr>
        <p:spPr>
          <a:xfrm>
            <a:off x="6734015" y="6423039"/>
            <a:ext cx="4863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射程与云台仰角、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PWM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参数设置之间的关系图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83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561974" y="14825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79800" y="165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54500" y="32065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70576"/>
              </p:ext>
            </p:extLst>
          </p:nvPr>
        </p:nvGraphicFramePr>
        <p:xfrm>
          <a:off x="4271366" y="596325"/>
          <a:ext cx="7034728" cy="232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05508" imgH="2162281" progId="Visio.Drawing.15">
                  <p:embed/>
                </p:oleObj>
              </mc:Choice>
              <mc:Fallback>
                <p:oleObj name="Visio" r:id="rId2" imgW="6505508" imgH="216228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366" y="596325"/>
                        <a:ext cx="7034728" cy="23255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63863" y="2927882"/>
                <a:ext cx="3024867" cy="1157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𝑝𝑖𝑥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́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den>
                          </m:f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𝑝𝑖𝑥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́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(2.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863" y="2927882"/>
                <a:ext cx="3024867" cy="11577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8453471" y="3158233"/>
                <a:ext cx="2618217" cy="697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𝑝𝑖𝑥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(2.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71" y="3158233"/>
                <a:ext cx="2618217" cy="6970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354366" y="4321575"/>
                <a:ext cx="5951728" cy="550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𝑝𝑖𝑥</m:t>
                        </m:r>
                      </m:sub>
                    </m:sSub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sz="200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(2.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366" y="4321575"/>
                <a:ext cx="5951728" cy="5509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354366" y="5165020"/>
                <a:ext cx="5942332" cy="708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(2.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366" y="5165020"/>
                <a:ext cx="5942332" cy="7087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33709" y="5995334"/>
                <a:ext cx="2963760" cy="50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摄像头内部参数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09" y="5995334"/>
                <a:ext cx="2963760" cy="505267"/>
              </a:xfrm>
              <a:prstGeom prst="rect">
                <a:avLst/>
              </a:prstGeom>
              <a:blipFill rotWithShape="0">
                <a:blip r:embed="rId11"/>
                <a:stretch>
                  <a:fillRect l="-1852"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561974" y="275226"/>
            <a:ext cx="273438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理论分析（三）</a:t>
            </a:r>
          </a:p>
        </p:txBody>
      </p:sp>
      <p:sp>
        <p:nvSpPr>
          <p:cNvPr id="72" name="矩形 71"/>
          <p:cNvSpPr/>
          <p:nvPr/>
        </p:nvSpPr>
        <p:spPr>
          <a:xfrm>
            <a:off x="3089495" y="235647"/>
            <a:ext cx="22648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单目测距算法</a:t>
            </a:r>
          </a:p>
        </p:txBody>
      </p:sp>
      <p:sp>
        <p:nvSpPr>
          <p:cNvPr id="5" name="矩形 4"/>
          <p:cNvSpPr/>
          <p:nvPr/>
        </p:nvSpPr>
        <p:spPr>
          <a:xfrm>
            <a:off x="4254500" y="2950820"/>
            <a:ext cx="7220723" cy="37139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3863" y="3288529"/>
            <a:ext cx="4578081" cy="2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-0.37735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61974" y="275226"/>
            <a:ext cx="235659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902778" y="777992"/>
            <a:ext cx="7860242" cy="516081"/>
            <a:chOff x="4568825" y="432404"/>
            <a:chExt cx="7860242" cy="516081"/>
          </a:xfrm>
        </p:grpSpPr>
        <p:sp>
          <p:nvSpPr>
            <p:cNvPr id="41" name="矩形 40"/>
            <p:cNvSpPr/>
            <p:nvPr/>
          </p:nvSpPr>
          <p:spPr>
            <a:xfrm>
              <a:off x="7017870" y="432404"/>
              <a:ext cx="5411197" cy="417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ZVS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升压模块、储能电容、发射线圈、高压可控硅等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4700220" y="457075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电磁感应电路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6704" y="1578739"/>
            <a:ext cx="7442816" cy="509896"/>
            <a:chOff x="4568825" y="438589"/>
            <a:chExt cx="7442816" cy="509896"/>
          </a:xfrm>
        </p:grpSpPr>
        <p:sp>
          <p:nvSpPr>
            <p:cNvPr id="50" name="矩形 49"/>
            <p:cNvSpPr/>
            <p:nvPr/>
          </p:nvSpPr>
          <p:spPr>
            <a:xfrm>
              <a:off x="7038961" y="465502"/>
              <a:ext cx="4972680" cy="417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两只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L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型放置的舵机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4690012" y="457466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二自由度云台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894227" y="2228443"/>
            <a:ext cx="7750259" cy="812530"/>
            <a:chOff x="4566348" y="278336"/>
            <a:chExt cx="7750259" cy="812530"/>
          </a:xfrm>
        </p:grpSpPr>
        <p:sp>
          <p:nvSpPr>
            <p:cNvPr id="59" name="矩形 58"/>
            <p:cNvSpPr/>
            <p:nvPr/>
          </p:nvSpPr>
          <p:spPr>
            <a:xfrm>
              <a:off x="7029587" y="278336"/>
              <a:ext cx="528702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</a:rPr>
                <a:t>OpenMV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摄像头，利用相似三角形原理计算物体到相机的距离；利用颜色识别确定目标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66348" y="468883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单目测距摄像头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341079" y="77984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341079" y="1576314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69" name="文本框 68"/>
          <p:cNvSpPr txBox="1"/>
          <p:nvPr/>
        </p:nvSpPr>
        <p:spPr>
          <a:xfrm>
            <a:off x="3341079" y="2373098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561974" y="14825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3683000" y="36769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572584"/>
              </p:ext>
            </p:extLst>
          </p:nvPr>
        </p:nvGraphicFramePr>
        <p:xfrm>
          <a:off x="3683000" y="3676924"/>
          <a:ext cx="5248275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43875" imgH="6124788" progId="Visio.Drawing.15">
                  <p:embed/>
                </p:oleObj>
              </mc:Choice>
              <mc:Fallback>
                <p:oleObj name="Visio" r:id="rId2" imgW="6543875" imgH="6124788" progId="Visio.Drawing.15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60" b="29034"/>
                      <a:stretch>
                        <a:fillRect/>
                      </a:stretch>
                    </p:blipFill>
                    <p:spPr bwMode="auto">
                      <a:xfrm>
                        <a:off x="3683000" y="3676924"/>
                        <a:ext cx="5248275" cy="249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1"/>
          <p:cNvSpPr>
            <a:spLocks noChangeArrowheads="1"/>
          </p:cNvSpPr>
          <p:nvPr/>
        </p:nvSpPr>
        <p:spPr bwMode="auto">
          <a:xfrm>
            <a:off x="8931275" y="3581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85050"/>
              </p:ext>
            </p:extLst>
          </p:nvPr>
        </p:nvGraphicFramePr>
        <p:xfrm>
          <a:off x="8931275" y="3581400"/>
          <a:ext cx="3019425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19438" imgH="2390722" progId="Visio.Drawing.15">
                  <p:embed/>
                </p:oleObj>
              </mc:Choice>
              <mc:Fallback>
                <p:oleObj name="Visio" r:id="rId4" imgW="3019438" imgH="2390722" progId="Visio.Drawing.15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1275" y="3581400"/>
                        <a:ext cx="3019425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9394867" y="6341751"/>
            <a:ext cx="2223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二自由度云台实物</a:t>
            </a:r>
          </a:p>
        </p:txBody>
      </p:sp>
      <p:sp>
        <p:nvSpPr>
          <p:cNvPr id="70" name="矩形 69"/>
          <p:cNvSpPr/>
          <p:nvPr/>
        </p:nvSpPr>
        <p:spPr>
          <a:xfrm>
            <a:off x="5261017" y="6341751"/>
            <a:ext cx="2206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电磁炮连接实物图</a:t>
            </a:r>
          </a:p>
        </p:txBody>
      </p:sp>
    </p:spTree>
    <p:extLst>
      <p:ext uri="{BB962C8B-B14F-4D97-AF65-F5344CB8AC3E}">
        <p14:creationId xmlns:p14="http://schemas.microsoft.com/office/powerpoint/2010/main" val="366354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3" name="矩形 42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561974" y="275226"/>
            <a:ext cx="232798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67288" y="264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6360"/>
            <a:ext cx="6369056" cy="57015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70233" y="1774525"/>
            <a:ext cx="4292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本系统由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STM32F103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作为核心控制器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系统上电后，完成系统硬件资源的的初始化，串口、时钟的配置，舵机转轴归零，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OLED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显示初始化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然后通过摄像头检测引导标识并测定距离值，云台水平上转动一定夹角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θ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、仰角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α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，单片机发送信号触发可控硅释放电容的电压将弹丸射出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38701" y="6396763"/>
            <a:ext cx="2007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软件工作流程图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8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论文结构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16" y="1271747"/>
            <a:ext cx="5368362" cy="43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83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61974" y="275226"/>
            <a:ext cx="242274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07022" y="-1"/>
            <a:ext cx="258951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76439"/>
              </p:ext>
            </p:extLst>
          </p:nvPr>
        </p:nvGraphicFramePr>
        <p:xfrm>
          <a:off x="321732" y="1888623"/>
          <a:ext cx="6045202" cy="3361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测试次数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输入距离</a:t>
                      </a:r>
                      <a:r>
                        <a:rPr lang="en-US" sz="1600" kern="100">
                          <a:effectLst/>
                        </a:rPr>
                        <a:t>d</a:t>
                      </a:r>
                      <a:r>
                        <a:rPr lang="zh-CN" sz="1600" kern="100">
                          <a:effectLst/>
                        </a:rPr>
                        <a:t>值</a:t>
                      </a:r>
                      <a:r>
                        <a:rPr lang="en-US" sz="1600" kern="100">
                          <a:effectLst/>
                        </a:rPr>
                        <a:t>/m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输入偏离角度</a:t>
                      </a:r>
                      <a:r>
                        <a:rPr lang="en-US" sz="1600" kern="100">
                          <a:effectLst/>
                        </a:rPr>
                        <a:t>θ/°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击中环形靶环数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环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3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2.50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2.50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2.50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60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3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2.25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2.25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2.25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33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45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2.00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60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60" marR="5986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264278" y="1442963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5.1 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基础部分测试结果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19370"/>
              </p:ext>
            </p:extLst>
          </p:nvPr>
        </p:nvGraphicFramePr>
        <p:xfrm>
          <a:off x="6756894" y="2225550"/>
          <a:ext cx="5243195" cy="11393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测试次数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击中环形靶环数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环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总用时</a:t>
                      </a:r>
                      <a:r>
                        <a:rPr lang="en-US" sz="1600" kern="100">
                          <a:effectLst/>
                        </a:rPr>
                        <a:t>/s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1.76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1.68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1.73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478244" y="1888623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5.2 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测试结果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45964"/>
              </p:ext>
            </p:extLst>
          </p:nvPr>
        </p:nvGraphicFramePr>
        <p:xfrm>
          <a:off x="6756894" y="4162547"/>
          <a:ext cx="5278755" cy="1053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测试次数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是否有停顿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击中环形靶环数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环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总用时</a:t>
                      </a:r>
                      <a:r>
                        <a:rPr lang="en-US" sz="1400" kern="100">
                          <a:effectLst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3.52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3.43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3.61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8478244" y="3712120"/>
            <a:ext cx="2133918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5.3 </a:t>
            </a:r>
            <a:r>
              <a:rPr lang="zh-CN" altLang="zh-CN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</a:t>
            </a:r>
            <a:r>
              <a:rPr lang="en-US" altLang="zh-CN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测试结果</a:t>
            </a:r>
            <a:endParaRPr lang="zh-CN" altLang="zh-CN" sz="20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16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67288" y="264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61974" y="275226"/>
            <a:ext cx="297144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创新特色总结展望</a:t>
            </a:r>
          </a:p>
        </p:txBody>
      </p:sp>
      <p:sp>
        <p:nvSpPr>
          <p:cNvPr id="13" name="矩形 12"/>
          <p:cNvSpPr/>
          <p:nvPr/>
        </p:nvSpPr>
        <p:spPr>
          <a:xfrm>
            <a:off x="457200" y="1320001"/>
            <a:ext cx="109078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）二自由度云台相较同类云台具有精度高、便携小巧、控制简单等优势；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）软硬件可拓展，软件组织框架合理，硬件上可无线控制；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）嵌入式智能自动控制系统，人机交互性较好；</a:t>
            </a:r>
          </a:p>
          <a:p>
            <a:pPr>
              <a:lnSpc>
                <a:spcPct val="17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）单目测距和目标检测集合在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摄像头内，算法响应快、精度高，同时简化了系统的机械结构；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）控制算法方面，采用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闭环控制算法，炮管角度更快更稳定调整。</a:t>
            </a:r>
          </a:p>
        </p:txBody>
      </p:sp>
    </p:spTree>
    <p:extLst>
      <p:ext uri="{BB962C8B-B14F-4D97-AF65-F5344CB8AC3E}">
        <p14:creationId xmlns:p14="http://schemas.microsoft.com/office/powerpoint/2010/main" val="8149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065" t="2141" r="6638" b="1145"/>
          <a:stretch/>
        </p:blipFill>
        <p:spPr>
          <a:xfrm>
            <a:off x="5765403" y="790222"/>
            <a:ext cx="3838223" cy="54345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0003" y="950519"/>
            <a:ext cx="472518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 X. Li, G. Bai, M. Ding, F. Zhang, J. Feng and F. Liao, "Simulation of an FEA Electron Gun for TWT," 2006 19th International Vacuum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Nanoelectronics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Conference, Guilin, 2006, pp. 391-391.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S. Cui, X. Li, S. Wu and L. Song, "Coupled-field analysis of the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eletromagnetic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rail-gun barrel," 2013 19th IEEE Pulsed Power Conference (PPC), San Francisco, CA, 2013, pp. 1-4.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Jian Shen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Shao-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bo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Fan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Ya-xin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Ji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Qing-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yu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Zhu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Ji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Duan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. Aerodynamics analysis of a hypersonic electromagnetic gun launched projectile[J].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Defence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Technology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2020.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王兆安，刘进军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电力电子技术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北京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机械工业出版社，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2009:221-243.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向红军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电磁感应线圈炮原理与技术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北京：兵器工业出版社，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2015.12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[6]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马颂德，张正友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计算机理论与算法基础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北京：科学出版社，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1997.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[7]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陈远兵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电容式电磁炮电源电路设计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信息通信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,2015(06):86.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[8]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王伟祥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STM32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控制的便携式模拟电磁炮设计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武汉交通职业学院学报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,2019,21(03):98-101.</a:t>
            </a: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80003" y="288193"/>
            <a:ext cx="156629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552" r="2507"/>
          <a:stretch/>
        </p:blipFill>
        <p:spPr>
          <a:xfrm rot="1085217">
            <a:off x="7162389" y="990850"/>
            <a:ext cx="3831279" cy="51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CONTENT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55805" y="4322433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10505" y="3857676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研究背景</a:t>
            </a:r>
          </a:p>
        </p:txBody>
      </p:sp>
      <p:sp>
        <p:nvSpPr>
          <p:cNvPr id="28" name="矩形 27"/>
          <p:cNvSpPr/>
          <p:nvPr/>
        </p:nvSpPr>
        <p:spPr>
          <a:xfrm>
            <a:off x="2353032" y="2492714"/>
            <a:ext cx="787266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在距离定点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200-300cm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，与指定直线偏移角度为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±30°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的扇环内，放置目标靶，自主设计电磁曲射炮，实现对目标范围内任意位置靶子的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精确打击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890916" y="4797717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125765" y="3868904"/>
            <a:ext cx="1751798" cy="1053382"/>
            <a:chOff x="3522302" y="3860019"/>
            <a:chExt cx="1751798" cy="1053382"/>
          </a:xfrm>
        </p:grpSpPr>
        <p:sp>
          <p:nvSpPr>
            <p:cNvPr id="18" name="文本框 17"/>
            <p:cNvSpPr txBox="1"/>
            <p:nvPr/>
          </p:nvSpPr>
          <p:spPr>
            <a:xfrm>
              <a:off x="3546661" y="4324776"/>
              <a:ext cx="1712161" cy="414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TWO</a:t>
              </a:r>
              <a:endParaRPr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22302" y="3860019"/>
              <a:ext cx="1751798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800" b="1" dirty="0">
                  <a:latin typeface="+mj-lt"/>
                  <a:ea typeface="微软雅黑" panose="020B0503020204020204" charset="-122"/>
                </a:rPr>
                <a:t>设计要求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620522" y="4800060"/>
              <a:ext cx="1638300" cy="1133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97039" y="3845276"/>
            <a:ext cx="2153267" cy="1065782"/>
            <a:chOff x="5375475" y="3845276"/>
            <a:chExt cx="2153267" cy="1065782"/>
          </a:xfrm>
        </p:grpSpPr>
        <p:sp>
          <p:nvSpPr>
            <p:cNvPr id="20" name="文本框 19"/>
            <p:cNvSpPr txBox="1"/>
            <p:nvPr/>
          </p:nvSpPr>
          <p:spPr>
            <a:xfrm>
              <a:off x="5677444" y="4322433"/>
              <a:ext cx="1442425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THREE</a:t>
              </a:r>
              <a:endParaRPr kumimoji="1"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75475" y="3845276"/>
              <a:ext cx="2153267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kumimoji="1" lang="zh-CN" altLang="en-US" sz="2800" b="1" dirty="0">
                  <a:latin typeface="+mj-lt"/>
                  <a:ea typeface="微软雅黑" panose="020B0503020204020204" charset="-122"/>
                </a:rPr>
                <a:t>实现方案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5632959" y="4797717"/>
              <a:ext cx="1638300" cy="11334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86889" y="3829976"/>
            <a:ext cx="1751798" cy="1081082"/>
            <a:chOff x="7381835" y="3829976"/>
            <a:chExt cx="1751798" cy="1081082"/>
          </a:xfrm>
        </p:grpSpPr>
        <p:sp>
          <p:nvSpPr>
            <p:cNvPr id="21" name="文本框 20"/>
            <p:cNvSpPr txBox="1"/>
            <p:nvPr/>
          </p:nvSpPr>
          <p:spPr>
            <a:xfrm>
              <a:off x="7650394" y="4322433"/>
              <a:ext cx="1221273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FOUR</a:t>
              </a:r>
              <a:endParaRPr kumimoji="1"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81835" y="3829976"/>
              <a:ext cx="1751798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800" b="1" dirty="0">
                  <a:latin typeface="+mj-lt"/>
                  <a:ea typeface="微软雅黑" panose="020B0503020204020204" charset="-122"/>
                </a:rPr>
                <a:t>成果汇报</a:t>
              </a:r>
              <a:endParaRPr kumimoji="1" lang="zh-CN" altLang="en-US" sz="2800" b="1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95333" y="4797717"/>
              <a:ext cx="1638300" cy="11334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486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70775" y="2360410"/>
            <a:ext cx="84504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YOU FOR LISTENING</a:t>
            </a:r>
          </a:p>
        </p:txBody>
      </p:sp>
      <p:sp>
        <p:nvSpPr>
          <p:cNvPr id="13" name="矩形 12"/>
          <p:cNvSpPr/>
          <p:nvPr/>
        </p:nvSpPr>
        <p:spPr>
          <a:xfrm>
            <a:off x="3055002" y="3533409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</a:t>
            </a:r>
            <a:endParaRPr lang="en-US" altLang="zh-CN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陈磊</a:t>
            </a:r>
            <a:endParaRPr lang="en-US" altLang="zh-CN" sz="1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74999" y="3533409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报告人</a:t>
            </a:r>
            <a:endParaRPr lang="en-US" altLang="zh-CN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张伟</a:t>
            </a:r>
            <a:endParaRPr lang="en-US" altLang="zh-CN" sz="1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6552" y="360287"/>
            <a:ext cx="436114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扬州大学毕业设计论文</a:t>
            </a:r>
            <a:r>
              <a:rPr lang="zh-CN" altLang="en-US" kern="100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答辩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Engineering  Yangzhou University</a:t>
            </a:r>
            <a:endParaRPr lang="zh-CN" altLang="zh-CN" sz="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4" y="294829"/>
            <a:ext cx="757637" cy="7926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69965" y="5880239"/>
            <a:ext cx="171216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b="1" dirty="0">
                <a:latin typeface="+mj-lt"/>
                <a:ea typeface="微软雅黑" panose="020B0503020204020204" charset="-122"/>
              </a:rPr>
              <a:t>2020.06.07</a:t>
            </a:r>
            <a:endParaRPr lang="zh-CN" altLang="en-US" b="1" dirty="0">
              <a:latin typeface="+mj-lt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2628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09" y="1209675"/>
            <a:ext cx="49149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099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84854" y="1384185"/>
            <a:ext cx="918492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研究领域属于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新概念智能武器领域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，主要关注电磁曲射炮炮管的自动控制实现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如何精确识别目标并迅速自动射击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将是本次设计的主要研究问题。</a:t>
            </a: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61974" y="275226"/>
            <a:ext cx="16756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079"/>
            <a:ext cx="5926667" cy="32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61974" y="275226"/>
            <a:ext cx="16756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99" y="1476233"/>
            <a:ext cx="6829777" cy="53817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17242" y="526609"/>
            <a:ext cx="77328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在距离定点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200-300cm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，与指定直线偏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离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角度为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±30°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的扇环内，放置目标靶，基于云台设计电磁曲射炮，实现对目标范围内任意位置靶子的精确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射击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13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11" y="1395412"/>
            <a:ext cx="44862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1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2495174"/>
            <a:ext cx="5249333" cy="41364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7200" y="902810"/>
            <a:ext cx="843844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基础要求：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给定与目标环形靶的距离值和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或与中心轴线的偏离角度，一键启动后，电磁炮自动瞄准射击环形靶。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扩展要求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：将环形靶放置在指定范围内的任意位置，一键启动后，电磁炮自动搜寻目标并射击环形靶，按击中环形靶环数计分，记录完成时间。</a:t>
            </a: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61974" y="275226"/>
            <a:ext cx="16756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34" y="3001609"/>
            <a:ext cx="2771775" cy="263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48217" y="6352657"/>
            <a:ext cx="2417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模拟电磁炮设计要求</a:t>
            </a:r>
          </a:p>
        </p:txBody>
      </p:sp>
    </p:spTree>
    <p:extLst>
      <p:ext uri="{BB962C8B-B14F-4D97-AF65-F5344CB8AC3E}">
        <p14:creationId xmlns:p14="http://schemas.microsoft.com/office/powerpoint/2010/main" val="31639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论文结构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62" y="1290637"/>
            <a:ext cx="4457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43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0" y="327026"/>
            <a:ext cx="457200" cy="342900"/>
            <a:chOff x="0" y="0"/>
            <a:chExt cx="457201" cy="285750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80003" y="288193"/>
            <a:ext cx="27686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总体设计思路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37955" y="6699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458252"/>
              </p:ext>
            </p:extLst>
          </p:nvPr>
        </p:nvGraphicFramePr>
        <p:xfrm>
          <a:off x="2295812" y="3262363"/>
          <a:ext cx="7284285" cy="272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53062" imgH="2066978" progId="Visio.Drawing.15">
                  <p:embed/>
                </p:oleObj>
              </mc:Choice>
              <mc:Fallback>
                <p:oleObj name="Visio" r:id="rId3" imgW="5553062" imgH="206697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812" y="3262363"/>
                        <a:ext cx="7284285" cy="2723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9956" y="1273160"/>
            <a:ext cx="1059599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电磁曲射炮主要由核心控制器、二自由度云台、电磁炮电路和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OpenMV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摄像头四大部分组成。核心控制器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STM32F103RCT6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OpenMV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摄像头测得的目标靶位置（距离和角度），控制架在二自由度云台上的炮管转动一定水平夹角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θ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和仰角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α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；通过触发可控硅，使超级电容对磁感线圈瞬间放电，线圈内产生磁场，弹丸在磁场中受洛伦磁力的作用射出。</a:t>
            </a:r>
          </a:p>
        </p:txBody>
      </p:sp>
      <p:sp>
        <p:nvSpPr>
          <p:cNvPr id="80" name="矩形 79"/>
          <p:cNvSpPr/>
          <p:nvPr/>
        </p:nvSpPr>
        <p:spPr>
          <a:xfrm>
            <a:off x="5261017" y="6194994"/>
            <a:ext cx="18020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系统结构框图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498454" y="849255"/>
            <a:ext cx="3575946" cy="1433640"/>
            <a:chOff x="6318151" y="1089707"/>
            <a:chExt cx="3575946" cy="1433640"/>
          </a:xfrm>
        </p:grpSpPr>
        <p:sp>
          <p:nvSpPr>
            <p:cNvPr id="13" name="云形标注 12"/>
            <p:cNvSpPr/>
            <p:nvPr/>
          </p:nvSpPr>
          <p:spPr>
            <a:xfrm>
              <a:off x="6479704" y="1314592"/>
              <a:ext cx="3414393" cy="1208755"/>
            </a:xfrm>
            <a:prstGeom prst="cloudCallout">
              <a:avLst>
                <a:gd name="adj1" fmla="val -40059"/>
                <a:gd name="adj2" fmla="val 82656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为什么要这么做？</a:t>
              </a:r>
              <a:endPara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318151" y="1089707"/>
              <a:ext cx="5132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0" lang="en-US" altLang="zh-CN" sz="5400" b="1" i="0" u="none" strike="noStrike" cap="none" spc="0" normalizeH="0" baseline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/>
                </a:rPr>
                <a:t>?</a:t>
              </a:r>
              <a:endPara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8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1454</Words>
  <Application>Microsoft Macintosh PowerPoint</Application>
  <PresentationFormat>宽屏</PresentationFormat>
  <Paragraphs>200</Paragraphs>
  <Slides>20</Slides>
  <Notes>5</Notes>
  <HiddenSlides>0</HiddenSlides>
  <MMClips>0</MMClips>
  <ScaleCrop>false</ScaleCrop>
  <HeadingPairs>
    <vt:vector size="10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  <vt:variant>
        <vt:lpstr>自定义放映</vt:lpstr>
      </vt:variant>
      <vt:variant>
        <vt:i4>1</vt:i4>
      </vt:variant>
    </vt:vector>
  </HeadingPairs>
  <TitlesOfParts>
    <vt:vector size="32" baseType="lpstr">
      <vt:lpstr>黑体</vt:lpstr>
      <vt:lpstr>微软雅黑</vt:lpstr>
      <vt:lpstr>Arial</vt:lpstr>
      <vt:lpstr>Calibri</vt:lpstr>
      <vt:lpstr>Calibri Light</vt:lpstr>
      <vt:lpstr>Cambria Math</vt:lpstr>
      <vt:lpstr>Segoe UI Emoji</vt:lpstr>
      <vt:lpstr>Times New Roman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Yida</dc:creator>
  <cp:lastModifiedBy>Wei ZHANG</cp:lastModifiedBy>
  <cp:revision>78</cp:revision>
  <dcterms:created xsi:type="dcterms:W3CDTF">2019-04-04T11:58:18Z</dcterms:created>
  <dcterms:modified xsi:type="dcterms:W3CDTF">2022-09-21T19:58:02Z</dcterms:modified>
</cp:coreProperties>
</file>